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  <p:sldMasterId id="2147483942" r:id="rId2"/>
    <p:sldMasterId id="2147483954" r:id="rId3"/>
    <p:sldMasterId id="2147484004" r:id="rId4"/>
    <p:sldMasterId id="2147484017" r:id="rId5"/>
  </p:sldMasterIdLst>
  <p:notesMasterIdLst>
    <p:notesMasterId r:id="rId35"/>
  </p:notesMasterIdLst>
  <p:sldIdLst>
    <p:sldId id="276" r:id="rId6"/>
    <p:sldId id="309" r:id="rId7"/>
    <p:sldId id="326" r:id="rId8"/>
    <p:sldId id="307" r:id="rId9"/>
    <p:sldId id="282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296" r:id="rId19"/>
    <p:sldId id="316" r:id="rId20"/>
    <p:sldId id="327" r:id="rId21"/>
    <p:sldId id="328" r:id="rId22"/>
    <p:sldId id="329" r:id="rId23"/>
    <p:sldId id="330" r:id="rId24"/>
    <p:sldId id="325" r:id="rId25"/>
    <p:sldId id="323" r:id="rId26"/>
    <p:sldId id="322" r:id="rId27"/>
    <p:sldId id="324" r:id="rId28"/>
    <p:sldId id="317" r:id="rId29"/>
    <p:sldId id="319" r:id="rId30"/>
    <p:sldId id="321" r:id="rId31"/>
    <p:sldId id="320" r:id="rId32"/>
    <p:sldId id="333" r:id="rId33"/>
    <p:sldId id="33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02"/>
    <a:srgbClr val="0000FF"/>
    <a:srgbClr val="FFFFFF"/>
    <a:srgbClr val="E3F0C2"/>
    <a:srgbClr val="F5F4EB"/>
    <a:srgbClr val="EBF4BE"/>
    <a:srgbClr val="FFCC99"/>
    <a:srgbClr val="C2ECF0"/>
    <a:srgbClr val="C5E2FF"/>
    <a:srgbClr val="DAF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9DBC-E339-4B87-8B6A-AD9797D7A52A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F475-E2B0-4BDD-8158-C61BE817042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9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8F08AA00-B2CE-4DD4-9CFD-88DEFA111AE1}" type="slidenum">
              <a:rPr lang="ru-RU" altLang="ru-RU">
                <a:solidFill>
                  <a:prstClr val="black"/>
                </a:solidFill>
              </a:rPr>
              <a:pPr eaLnBrk="1" hangingPunct="1"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17179-56E5-4CB5-B599-462283A8BF5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F9D8-6FB6-4D72-B9CC-7BE05F5B4CA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260E-261C-45B5-A57C-3A1F6AC5394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137C-9917-4F0C-BA22-1F4FBC32526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E31D-5C09-4126-9F8E-057C6F91EC9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19431-4B32-4599-893D-A8E20BCE63E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3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8ADD2-C1C3-4641-BA00-5F1DE0C6AC4E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4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AAD6-BDBD-44E5-A6E7-D7BE3CE8967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F2F0-A045-4D8C-BD5D-1BC84F18577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2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71F78-8BEC-4315-AE49-7D31FAE0B91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5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495CB-FFF2-49A1-9218-63D7B018C1F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1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698F1-DFF5-4445-8ACE-8A683610180E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4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46EB6-DB2B-4983-A548-FEC76CD1345F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0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4B10-B291-4DC9-9DCA-3610DFD3D2C5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1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4CD02-2210-4782-9412-948DCC560AE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432AE-BB06-453F-81C8-6B68BBE34966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9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3E592-506E-4B94-8BC1-FDE39D1437B4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9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100C7-48BC-4380-B7FE-CF63C56443E0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39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F6D8-7A2B-433B-BF8A-42A546657D7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0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5609-9CB0-468A-9172-78DB2701A325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8FC0-C76E-4585-93A8-522934FE079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5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65278-FD98-4FA4-91E3-DD41E6FC7194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0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2D482552-DD34-49E5-9DC3-787FE65354E0}" type="slidenum">
              <a:rPr lang="en-US" smtClean="0"/>
              <a:pPr/>
              <a:t>‹№›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ko-KR" noProof="0" smtClean="0"/>
              <a:t>Зразок заголовка</a:t>
            </a:r>
            <a:endParaRPr lang="en-US" altLang="ko-KR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24C98-7995-46A3-BCD9-0FFE4469FB0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9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F409-478C-423B-845C-7D65E37A506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5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27DAE-88B3-4D94-A472-8B840C6B9B1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EEE83-6718-46C1-9B22-35CF832FA2C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2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31C8-7EEA-49F1-960F-8F823EC4FCC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0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5A6EF-BA99-43D1-8CB6-9C11F5B9C282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00632-C93C-4E07-BF1C-752268513C5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7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40C42-C953-4E53-9432-F8848C623F0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22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56FF8-C310-44C1-892B-AD497E17628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0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11440-717F-4438-9B5E-36308736E86E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3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4217179-56E5-4CB5-B599-462283A8BF5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4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2552-DD34-49E5-9DC3-787FE65354E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8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4C98-7995-46A3-BCD9-0FFE4469FB0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7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F409-478C-423B-845C-7D65E37A506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5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DAE-88B3-4D94-A472-8B840C6B9B1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3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EE83-6718-46C1-9B22-35CF832FA2C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7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31C8-7EEA-49F1-960F-8F823EC4FCC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1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A6EF-BA99-43D1-8CB6-9C11F5B9C282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9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00632-C93C-4E07-BF1C-752268513C5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9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0C42-C953-4E53-9432-F8848C623F0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92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FF8-C310-44C1-892B-AD497E17628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1440-717F-4438-9B5E-36308736E86E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EE93D-D0BB-4F1D-9E5D-DB3277D08D8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005B1F0-E9BB-4A03-A5D2-676797BA2D5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217179-56E5-4CB5-B599-462283A8BF56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A655E1-0E27-4A3A-B329-C8D39AE52C7E}" type="slidenum">
              <a:rPr lang="en-US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217179-56E5-4CB5-B599-462283A8BF56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7179-56E5-4CB5-B599-462283A8BF5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40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&#1074;&#1110;&#1076;&#1077;&#1086;&#1079;&#1072;&#1076;&#1072;&#1095;&#1072;.mp4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87;&#1086;&#1079;&#1080;&#1090;&#1080;&#1074;.mp4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35716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5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Синельниківська</a:t>
            </a:r>
            <a:r>
              <a:rPr lang="uk-UA" sz="2000" b="1" dirty="0" smtClean="0">
                <a:solidFill>
                  <a:srgbClr val="05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загальноосвітня школа І-ІІІ ступенів №5</a:t>
            </a:r>
            <a:endParaRPr lang="ru-RU" sz="2000" b="1" dirty="0">
              <a:solidFill>
                <a:srgbClr val="0506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772816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Майстер-клас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17963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Тема: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3347031"/>
            <a:ext cx="6960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інформаційно-комунікаційних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хімії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шлях до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сучасного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3438" y="551723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Вчитель хімії </a:t>
            </a:r>
          </a:p>
          <a:p>
            <a:r>
              <a:rPr lang="uk-UA" sz="2000" b="1" i="1" dirty="0" smtClean="0">
                <a:solidFill>
                  <a:srgbClr val="C00000"/>
                </a:solidFill>
              </a:rPr>
              <a:t>Шевченко Людмила Петрівна</a:t>
            </a:r>
            <a:endParaRPr lang="uk-UA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32" y="117699"/>
            <a:ext cx="3402434" cy="2760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Виноска-хмарка 7"/>
          <p:cNvSpPr/>
          <p:nvPr/>
        </p:nvSpPr>
        <p:spPr>
          <a:xfrm rot="20422026">
            <a:off x="96609" y="3091584"/>
            <a:ext cx="4459106" cy="2097363"/>
          </a:xfrm>
          <a:prstGeom prst="cloudCallout">
            <a:avLst>
              <a:gd name="adj1" fmla="val 17550"/>
              <a:gd name="adj2" fmla="val 9004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50602"/>
                </a:solidFill>
              </a:rPr>
              <a:t>Сучасність вимагає введення ІКТ….</a:t>
            </a:r>
            <a:endParaRPr lang="ru-RU" sz="2400" dirty="0">
              <a:solidFill>
                <a:srgbClr val="050602"/>
              </a:solidFill>
            </a:endParaRPr>
          </a:p>
        </p:txBody>
      </p:sp>
      <p:sp>
        <p:nvSpPr>
          <p:cNvPr id="9" name="Виноска-хмарка 8"/>
          <p:cNvSpPr/>
          <p:nvPr/>
        </p:nvSpPr>
        <p:spPr>
          <a:xfrm rot="1144750">
            <a:off x="4589208" y="3379580"/>
            <a:ext cx="4486756" cy="2280681"/>
          </a:xfrm>
          <a:prstGeom prst="cloudCallout">
            <a:avLst>
              <a:gd name="adj1" fmla="val -22834"/>
              <a:gd name="adj2" fmla="val 73184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FF0000"/>
                </a:solidFill>
              </a:rPr>
              <a:t>Методика впровадження ІКТ недостатньо розроблена…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1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13" y="5013176"/>
            <a:ext cx="1471433" cy="16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Актуальність майстер-класу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331640" y="141277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«</a:t>
            </a:r>
            <a:r>
              <a:rPr lang="ru-RU" sz="2800" b="1" dirty="0" err="1">
                <a:solidFill>
                  <a:srgbClr val="0000FF"/>
                </a:solidFill>
              </a:rPr>
              <a:t>Використання</a:t>
            </a:r>
            <a:r>
              <a:rPr lang="ru-RU" sz="2800" b="1" dirty="0">
                <a:solidFill>
                  <a:srgbClr val="0000FF"/>
                </a:solidFill>
              </a:rPr>
              <a:t> ІКТ на уроках </a:t>
            </a:r>
            <a:r>
              <a:rPr lang="ru-RU" sz="2800" b="1" dirty="0" err="1">
                <a:solidFill>
                  <a:srgbClr val="0000FF"/>
                </a:solidFill>
              </a:rPr>
              <a:t>хімії</a:t>
            </a:r>
            <a:r>
              <a:rPr lang="ru-RU" sz="2800" b="1" dirty="0">
                <a:solidFill>
                  <a:srgbClr val="0000FF"/>
                </a:solidFill>
              </a:rPr>
              <a:t> як шлях </a:t>
            </a:r>
            <a:r>
              <a:rPr lang="ru-RU" sz="2800" b="1" dirty="0" err="1">
                <a:solidFill>
                  <a:srgbClr val="0000FF"/>
                </a:solidFill>
              </a:rPr>
              <a:t>підвищення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err="1">
                <a:solidFill>
                  <a:srgbClr val="0000FF"/>
                </a:solidFill>
              </a:rPr>
              <a:t>ефективності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err="1">
                <a:solidFill>
                  <a:srgbClr val="0000FF"/>
                </a:solidFill>
              </a:rPr>
              <a:t>сучасного</a:t>
            </a:r>
            <a:r>
              <a:rPr lang="ru-RU" sz="2800" b="1" dirty="0">
                <a:solidFill>
                  <a:srgbClr val="0000FF"/>
                </a:solidFill>
              </a:rPr>
              <a:t> уроку»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212976"/>
            <a:ext cx="5092603" cy="2947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0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ІКТ на уроках хімії </a:t>
            </a:r>
            <a:endParaRPr lang="ru-RU" dirty="0"/>
          </a:p>
        </p:txBody>
      </p:sp>
      <p:sp>
        <p:nvSpPr>
          <p:cNvPr id="6" name="7-кутна зірка 5"/>
          <p:cNvSpPr/>
          <p:nvPr/>
        </p:nvSpPr>
        <p:spPr>
          <a:xfrm>
            <a:off x="-180528" y="752713"/>
            <a:ext cx="4116971" cy="2572344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50602"/>
                </a:solidFill>
              </a:rPr>
              <a:t>Економія часу на уроці</a:t>
            </a:r>
            <a:endParaRPr lang="ru-RU" b="1" dirty="0">
              <a:solidFill>
                <a:srgbClr val="050602"/>
              </a:solidFill>
            </a:endParaRPr>
          </a:p>
        </p:txBody>
      </p:sp>
      <p:sp>
        <p:nvSpPr>
          <p:cNvPr id="7" name="7-кутна зірка 6"/>
          <p:cNvSpPr/>
          <p:nvPr/>
        </p:nvSpPr>
        <p:spPr>
          <a:xfrm>
            <a:off x="4463480" y="836712"/>
            <a:ext cx="4680520" cy="2404347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50602"/>
                </a:solidFill>
              </a:rPr>
              <a:t>Багатогранна комплексна перевірка знань</a:t>
            </a:r>
            <a:endParaRPr lang="ru-RU" b="1" dirty="0">
              <a:solidFill>
                <a:srgbClr val="050602"/>
              </a:solidFill>
            </a:endParaRPr>
          </a:p>
        </p:txBody>
      </p:sp>
      <p:sp>
        <p:nvSpPr>
          <p:cNvPr id="8" name="7-кутна зірка 7"/>
          <p:cNvSpPr/>
          <p:nvPr/>
        </p:nvSpPr>
        <p:spPr>
          <a:xfrm>
            <a:off x="0" y="4149080"/>
            <a:ext cx="4482176" cy="2376264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50602"/>
                </a:solidFill>
              </a:rPr>
              <a:t>Підвищення мотивації до навчання</a:t>
            </a:r>
            <a:endParaRPr lang="ru-RU" b="1" dirty="0">
              <a:solidFill>
                <a:srgbClr val="050602"/>
              </a:solidFill>
            </a:endParaRPr>
          </a:p>
        </p:txBody>
      </p:sp>
      <p:sp>
        <p:nvSpPr>
          <p:cNvPr id="9" name="7-кутна зірка 8"/>
          <p:cNvSpPr/>
          <p:nvPr/>
        </p:nvSpPr>
        <p:spPr>
          <a:xfrm>
            <a:off x="4482176" y="4149080"/>
            <a:ext cx="4661823" cy="2376264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50602"/>
                </a:solidFill>
              </a:rPr>
              <a:t>Індивідуальний темп роботи учнів </a:t>
            </a:r>
            <a:endParaRPr lang="ru-RU" b="1" dirty="0">
              <a:solidFill>
                <a:srgbClr val="05060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69" y="2636912"/>
            <a:ext cx="4192766" cy="2326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9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1531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7125"/>
            <a:ext cx="7391400" cy="563563"/>
          </a:xfrm>
        </p:spPr>
        <p:txBody>
          <a:bodyPr/>
          <a:lstStyle/>
          <a:p>
            <a:r>
              <a:rPr lang="uk-UA" dirty="0" smtClean="0"/>
              <a:t>Переваги ІКТ на уроках хімії </a:t>
            </a:r>
            <a:endParaRPr lang="ru-RU" dirty="0"/>
          </a:p>
        </p:txBody>
      </p:sp>
      <p:sp>
        <p:nvSpPr>
          <p:cNvPr id="6" name="7-кутна зірка 5"/>
          <p:cNvSpPr/>
          <p:nvPr/>
        </p:nvSpPr>
        <p:spPr>
          <a:xfrm>
            <a:off x="0" y="620688"/>
            <a:ext cx="4579899" cy="2572344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50602"/>
                </a:solidFill>
              </a:rPr>
              <a:t>Організація колективної та індивідуальної роботи</a:t>
            </a:r>
            <a:endParaRPr lang="ru-RU" b="1" dirty="0">
              <a:solidFill>
                <a:srgbClr val="050602"/>
              </a:solidFill>
            </a:endParaRPr>
          </a:p>
        </p:txBody>
      </p:sp>
      <p:sp>
        <p:nvSpPr>
          <p:cNvPr id="7" name="7-кутна зірка 6"/>
          <p:cNvSpPr/>
          <p:nvPr/>
        </p:nvSpPr>
        <p:spPr>
          <a:xfrm>
            <a:off x="4489437" y="734020"/>
            <a:ext cx="4680520" cy="2404347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50602"/>
                </a:solidFill>
              </a:rPr>
              <a:t>Робота з різними джерелами інформації</a:t>
            </a:r>
            <a:endParaRPr lang="ru-RU" b="1" dirty="0">
              <a:solidFill>
                <a:srgbClr val="050602"/>
              </a:solidFill>
            </a:endParaRPr>
          </a:p>
        </p:txBody>
      </p:sp>
      <p:sp>
        <p:nvSpPr>
          <p:cNvPr id="11" name="7-кутна зірка 10"/>
          <p:cNvSpPr/>
          <p:nvPr/>
        </p:nvSpPr>
        <p:spPr>
          <a:xfrm>
            <a:off x="74769" y="4268310"/>
            <a:ext cx="4968552" cy="2572344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50602"/>
                </a:solidFill>
              </a:rPr>
              <a:t>Диференціація навчання</a:t>
            </a:r>
            <a:endParaRPr lang="ru-RU" sz="2000" b="1" dirty="0">
              <a:solidFill>
                <a:srgbClr val="050602"/>
              </a:solidFill>
            </a:endParaRPr>
          </a:p>
        </p:txBody>
      </p:sp>
      <p:sp>
        <p:nvSpPr>
          <p:cNvPr id="12" name="7-кутна зірка 11"/>
          <p:cNvSpPr/>
          <p:nvPr/>
        </p:nvSpPr>
        <p:spPr>
          <a:xfrm>
            <a:off x="4067944" y="4077072"/>
            <a:ext cx="4968552" cy="2572344"/>
          </a:xfrm>
          <a:prstGeom prst="star7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50602"/>
                </a:solidFill>
              </a:rPr>
              <a:t>Моделювання процесів, що вивчаються на уроці</a:t>
            </a:r>
            <a:endParaRPr lang="ru-RU" sz="2000" b="1" dirty="0">
              <a:solidFill>
                <a:srgbClr val="0506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1656163" y="1285838"/>
            <a:ext cx="2485416" cy="3837397"/>
            <a:chOff x="1656163" y="1285838"/>
            <a:chExt cx="2485416" cy="3837397"/>
          </a:xfrm>
        </p:grpSpPr>
        <p:sp>
          <p:nvSpPr>
            <p:cNvPr id="15" name="Стрелка вниз 3"/>
            <p:cNvSpPr/>
            <p:nvPr/>
          </p:nvSpPr>
          <p:spPr>
            <a:xfrm rot="1398199">
              <a:off x="3390195" y="1285838"/>
              <a:ext cx="435019" cy="2798186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круглений прямокутник 16"/>
            <p:cNvSpPr/>
            <p:nvPr/>
          </p:nvSpPr>
          <p:spPr>
            <a:xfrm>
              <a:off x="1656163" y="4117985"/>
              <a:ext cx="2485416" cy="1005250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</a:rPr>
                <a:t>Відео-уроки 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-64834" y="824356"/>
            <a:ext cx="3204808" cy="2114668"/>
            <a:chOff x="-64834" y="824356"/>
            <a:chExt cx="3204808" cy="2114668"/>
          </a:xfrm>
        </p:grpSpPr>
        <p:sp>
          <p:nvSpPr>
            <p:cNvPr id="4" name="Стрелка вниз 3"/>
            <p:cNvSpPr/>
            <p:nvPr/>
          </p:nvSpPr>
          <p:spPr>
            <a:xfrm rot="2134786">
              <a:off x="1780800" y="824356"/>
              <a:ext cx="537960" cy="100869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круглений прямокутник 17">
              <a:hlinkClick r:id="rId2" action="ppaction://hlinksldjump"/>
            </p:cNvPr>
            <p:cNvSpPr/>
            <p:nvPr/>
          </p:nvSpPr>
          <p:spPr>
            <a:xfrm>
              <a:off x="-64834" y="1851669"/>
              <a:ext cx="3204808" cy="108735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</a:rPr>
                <a:t>Мультимедійні презентації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5015631" y="1328183"/>
            <a:ext cx="3269618" cy="3758994"/>
            <a:chOff x="5015631" y="1328183"/>
            <a:chExt cx="3269618" cy="3758994"/>
          </a:xfrm>
        </p:grpSpPr>
        <p:sp>
          <p:nvSpPr>
            <p:cNvPr id="16" name="Стрелка вниз 4"/>
            <p:cNvSpPr/>
            <p:nvPr/>
          </p:nvSpPr>
          <p:spPr>
            <a:xfrm rot="20332190">
              <a:off x="5015631" y="1328183"/>
              <a:ext cx="490033" cy="2758141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круглений прямокутник 19"/>
            <p:cNvSpPr/>
            <p:nvPr/>
          </p:nvSpPr>
          <p:spPr>
            <a:xfrm>
              <a:off x="5436096" y="4081927"/>
              <a:ext cx="2849153" cy="1005250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</a:rPr>
                <a:t>Мережа Інтернет 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5580112" y="912137"/>
            <a:ext cx="3349606" cy="1922820"/>
            <a:chOff x="5580112" y="912137"/>
            <a:chExt cx="3349606" cy="1922820"/>
          </a:xfrm>
        </p:grpSpPr>
        <p:sp>
          <p:nvSpPr>
            <p:cNvPr id="5" name="Стрелка вниз 4"/>
            <p:cNvSpPr/>
            <p:nvPr/>
          </p:nvSpPr>
          <p:spPr>
            <a:xfrm rot="19654323">
              <a:off x="6752874" y="912137"/>
              <a:ext cx="451879" cy="947850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круглений прямокутник 20"/>
            <p:cNvSpPr/>
            <p:nvPr/>
          </p:nvSpPr>
          <p:spPr>
            <a:xfrm>
              <a:off x="5580112" y="1829707"/>
              <a:ext cx="3349606" cy="1005250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err="1" smtClean="0">
                  <a:solidFill>
                    <a:schemeClr val="tx1"/>
                  </a:solidFill>
                </a:rPr>
                <a:t>Комп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2400" b="1" dirty="0" err="1" smtClean="0">
                  <a:solidFill>
                    <a:schemeClr val="tx1"/>
                  </a:solidFill>
                </a:rPr>
                <a:t>ютерне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 тестування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28647" y="260648"/>
            <a:ext cx="671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E3F0C2"/>
                </a:solidFill>
              </a:rPr>
              <a:t>Шляхи використання ІКТ</a:t>
            </a:r>
            <a:endParaRPr lang="ru-RU" sz="3200" b="1" dirty="0">
              <a:solidFill>
                <a:srgbClr val="E3F0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Мультимедійні презентації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447945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Завдання 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«Знайти помилку»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471007" cy="3116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78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одготовка 4">
            <a:hlinkClick r:id="rId2" action="ppaction://hlinksldjump"/>
          </p:cNvPr>
          <p:cNvSpPr/>
          <p:nvPr/>
        </p:nvSpPr>
        <p:spPr>
          <a:xfrm>
            <a:off x="358510" y="1645033"/>
            <a:ext cx="6229870" cy="9286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= H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 + 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 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Блок-схема: подготовка 5">
            <a:hlinkClick r:id="rId3" action="ppaction://hlinksldjump"/>
          </p:cNvPr>
          <p:cNvSpPr/>
          <p:nvPr/>
        </p:nvSpPr>
        <p:spPr>
          <a:xfrm>
            <a:off x="358510" y="4077072"/>
            <a:ext cx="5725658" cy="928687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2Cu + O</a:t>
            </a:r>
            <a:r>
              <a:rPr lang="en-US" sz="26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 = 2CuO</a:t>
            </a:r>
            <a:r>
              <a:rPr lang="en-US" sz="2600" b="1" baseline="-25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подготовка 6">
            <a:hlinkClick r:id="rId3" action="ppaction://hlinksldjump"/>
          </p:cNvPr>
          <p:cNvSpPr/>
          <p:nvPr/>
        </p:nvSpPr>
        <p:spPr>
          <a:xfrm>
            <a:off x="1795205" y="5333503"/>
            <a:ext cx="7286625" cy="928687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2KMnO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= K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MnO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+ MnO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</a:rPr>
              <a:t>2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+ O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Блок-схема: подготовка 7">
            <a:hlinkClick r:id="rId4" action="ppaction://hlinksldjump"/>
          </p:cNvPr>
          <p:cNvSpPr/>
          <p:nvPr/>
        </p:nvSpPr>
        <p:spPr>
          <a:xfrm>
            <a:off x="2501635" y="2852936"/>
            <a:ext cx="6317879" cy="9286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2Al + 3O</a:t>
            </a:r>
            <a:r>
              <a:rPr lang="en-US" sz="26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 = 2Al</a:t>
            </a:r>
            <a:r>
              <a:rPr lang="en-US" sz="26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6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0"/>
            <a:ext cx="734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</a:rPr>
              <a:t>Вкажіть рівняння, в яких     </a:t>
            </a:r>
          </a:p>
          <a:p>
            <a:r>
              <a:rPr lang="uk-UA" sz="2400" b="1" dirty="0" smtClean="0">
                <a:solidFill>
                  <a:srgbClr val="FFC000"/>
                </a:solidFill>
              </a:rPr>
              <a:t>неправильно розставлені коефіцієнти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3714750" y="428625"/>
            <a:ext cx="4357688" cy="2071688"/>
          </a:xfrm>
          <a:prstGeom prst="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rgbClr val="C00000"/>
                </a:solidFill>
              </a:rPr>
              <a:t>Молодці!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071688" y="3286125"/>
            <a:ext cx="5643562" cy="20716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C00000"/>
                </a:solidFill>
              </a:rPr>
              <a:t>Перевірте,  правильно так: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uk-UA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 + O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2 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>
            <a:off x="6660232" y="6000750"/>
            <a:ext cx="2198018" cy="571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Повернутись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101" name="Рисунок 8" descr="702406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06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714750" y="428625"/>
            <a:ext cx="4357688" cy="2071688"/>
          </a:xfrm>
          <a:prstGeom prst="wav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rgbClr val="C00000"/>
                </a:solidFill>
              </a:rPr>
              <a:t>Молодці!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1357313" y="3500438"/>
            <a:ext cx="6786562" cy="2214562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i="1" dirty="0">
                <a:solidFill>
                  <a:srgbClr val="C00000"/>
                </a:solidFill>
              </a:rPr>
              <a:t>Перевірте, правильно так: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4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Al + 3O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= 2Al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32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6444208" y="6000750"/>
            <a:ext cx="2414042" cy="571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Повернутись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125" name="Рисунок 4" descr="702406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06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2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0" y="1714500"/>
            <a:ext cx="6572250" cy="3643313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i="1" dirty="0">
                <a:solidFill>
                  <a:schemeClr val="tx1"/>
                </a:solidFill>
              </a:rPr>
              <a:t>Нажаль ви  помилились –  це рівняння написане правильно.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i="1" dirty="0">
                <a:solidFill>
                  <a:srgbClr val="C00000"/>
                </a:solidFill>
              </a:rPr>
              <a:t>Будьте уважними.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6588224" y="6000750"/>
            <a:ext cx="2270026" cy="571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Повернутись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6148" name="Рисунок 3" descr="275aa7133279d8325b6276352933f78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17033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9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55" y="-13746"/>
            <a:ext cx="9144000" cy="6794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64" y="1844824"/>
            <a:ext cx="3073269" cy="1843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9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274316" cy="305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Групувати 9"/>
          <p:cNvGrpSpPr/>
          <p:nvPr/>
        </p:nvGrpSpPr>
        <p:grpSpPr>
          <a:xfrm>
            <a:off x="222961" y="4618996"/>
            <a:ext cx="8651914" cy="2239004"/>
            <a:chOff x="323528" y="4581127"/>
            <a:chExt cx="8651914" cy="2239004"/>
          </a:xfrm>
        </p:grpSpPr>
        <p:sp>
          <p:nvSpPr>
            <p:cNvPr id="7" name="TextBox 6"/>
            <p:cNvSpPr txBox="1"/>
            <p:nvPr/>
          </p:nvSpPr>
          <p:spPr>
            <a:xfrm>
              <a:off x="323528" y="4581127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rgbClr val="0070C0"/>
                  </a:solidFill>
                </a:rPr>
                <a:t>Реальний 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4882" y="4581128"/>
              <a:ext cx="361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rgbClr val="0070C0"/>
                  </a:solidFill>
                </a:rPr>
                <a:t>Віртуальний  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148387"/>
              <a:ext cx="1945010" cy="167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0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увати 6"/>
          <p:cNvGrpSpPr/>
          <p:nvPr/>
        </p:nvGrpSpPr>
        <p:grpSpPr>
          <a:xfrm>
            <a:off x="1608667" y="1988840"/>
            <a:ext cx="947109" cy="2481560"/>
            <a:chOff x="971600" y="3212976"/>
            <a:chExt cx="792088" cy="2088232"/>
          </a:xfrm>
        </p:grpSpPr>
        <p:sp>
          <p:nvSpPr>
            <p:cNvPr id="4" name="Блок-схема: магнітний диск 3"/>
            <p:cNvSpPr/>
            <p:nvPr/>
          </p:nvSpPr>
          <p:spPr>
            <a:xfrm>
              <a:off x="971600" y="3212976"/>
              <a:ext cx="792088" cy="208823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ітний диск 5"/>
            <p:cNvSpPr/>
            <p:nvPr/>
          </p:nvSpPr>
          <p:spPr>
            <a:xfrm>
              <a:off x="971600" y="4257092"/>
              <a:ext cx="792088" cy="104336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Na</a:t>
              </a:r>
              <a:r>
                <a:rPr lang="uk-UA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</a:rPr>
                <a:t>CO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Трапеція 7"/>
          <p:cNvSpPr/>
          <p:nvPr/>
        </p:nvSpPr>
        <p:spPr>
          <a:xfrm flipV="1">
            <a:off x="3419872" y="4437112"/>
            <a:ext cx="2304256" cy="93610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увати 9"/>
          <p:cNvGrpSpPr/>
          <p:nvPr/>
        </p:nvGrpSpPr>
        <p:grpSpPr>
          <a:xfrm>
            <a:off x="6444208" y="1988840"/>
            <a:ext cx="1008112" cy="2664296"/>
            <a:chOff x="971600" y="3212976"/>
            <a:chExt cx="792088" cy="2088232"/>
          </a:xfrm>
        </p:grpSpPr>
        <p:sp>
          <p:nvSpPr>
            <p:cNvPr id="11" name="Блок-схема: магнітний диск 10"/>
            <p:cNvSpPr/>
            <p:nvPr/>
          </p:nvSpPr>
          <p:spPr>
            <a:xfrm>
              <a:off x="971600" y="3212976"/>
              <a:ext cx="792088" cy="208823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магнітний диск 11"/>
            <p:cNvSpPr/>
            <p:nvPr/>
          </p:nvSpPr>
          <p:spPr>
            <a:xfrm>
              <a:off x="971600" y="4257092"/>
              <a:ext cx="792088" cy="104336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HCl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кутник 13"/>
          <p:cNvSpPr/>
          <p:nvPr/>
        </p:nvSpPr>
        <p:spPr>
          <a:xfrm>
            <a:off x="395536" y="296360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 №1  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Реакція з виділенням газу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Трапеція 18"/>
          <p:cNvSpPr/>
          <p:nvPr/>
        </p:nvSpPr>
        <p:spPr>
          <a:xfrm flipV="1">
            <a:off x="3563888" y="4957088"/>
            <a:ext cx="2016224" cy="431852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апля 25"/>
          <p:cNvSpPr/>
          <p:nvPr/>
        </p:nvSpPr>
        <p:spPr>
          <a:xfrm rot="18754488">
            <a:off x="3676502" y="3814646"/>
            <a:ext cx="516871" cy="515528"/>
          </a:xfrm>
          <a:prstGeom prst="teardrop">
            <a:avLst>
              <a:gd name="adj" fmla="val 1368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апля 26"/>
          <p:cNvSpPr/>
          <p:nvPr/>
        </p:nvSpPr>
        <p:spPr>
          <a:xfrm rot="18754488">
            <a:off x="4957015" y="3850847"/>
            <a:ext cx="516871" cy="515528"/>
          </a:xfrm>
          <a:prstGeom prst="teardrop">
            <a:avLst>
              <a:gd name="adj" fmla="val 1368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увати 1"/>
          <p:cNvGrpSpPr/>
          <p:nvPr/>
        </p:nvGrpSpPr>
        <p:grpSpPr>
          <a:xfrm>
            <a:off x="3563888" y="4976857"/>
            <a:ext cx="2016224" cy="431852"/>
            <a:chOff x="3559018" y="4957088"/>
            <a:chExt cx="2016224" cy="431852"/>
          </a:xfrm>
        </p:grpSpPr>
        <p:grpSp>
          <p:nvGrpSpPr>
            <p:cNvPr id="25" name="Групувати 24"/>
            <p:cNvGrpSpPr/>
            <p:nvPr/>
          </p:nvGrpSpPr>
          <p:grpSpPr>
            <a:xfrm>
              <a:off x="3559018" y="4957088"/>
              <a:ext cx="2016224" cy="431852"/>
              <a:chOff x="3563888" y="4988995"/>
              <a:chExt cx="2016224" cy="431852"/>
            </a:xfrm>
          </p:grpSpPr>
          <p:sp>
            <p:nvSpPr>
              <p:cNvPr id="21" name="Трапеція 20"/>
              <p:cNvSpPr/>
              <p:nvPr/>
            </p:nvSpPr>
            <p:spPr>
              <a:xfrm flipV="1">
                <a:off x="3563888" y="4988995"/>
                <a:ext cx="2016224" cy="431852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Хмара 21"/>
              <p:cNvSpPr/>
              <p:nvPr/>
            </p:nvSpPr>
            <p:spPr>
              <a:xfrm>
                <a:off x="3893401" y="5173014"/>
                <a:ext cx="68503" cy="107963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Хмара 22"/>
              <p:cNvSpPr/>
              <p:nvPr/>
            </p:nvSpPr>
            <p:spPr>
              <a:xfrm rot="463973" flipH="1">
                <a:off x="5203095" y="5077875"/>
                <a:ext cx="85216" cy="121867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Хмара 23"/>
              <p:cNvSpPr/>
              <p:nvPr/>
            </p:nvSpPr>
            <p:spPr>
              <a:xfrm>
                <a:off x="4115163" y="5057369"/>
                <a:ext cx="129361" cy="115645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Хмара 19"/>
            <p:cNvSpPr/>
            <p:nvPr/>
          </p:nvSpPr>
          <p:spPr>
            <a:xfrm rot="463973" flipH="1">
              <a:off x="4474103" y="5065738"/>
              <a:ext cx="85216" cy="121867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Хмара 27"/>
            <p:cNvSpPr/>
            <p:nvPr/>
          </p:nvSpPr>
          <p:spPr>
            <a:xfrm rot="463973" flipH="1">
              <a:off x="5011860" y="5112080"/>
              <a:ext cx="85216" cy="121867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Хмара 28"/>
            <p:cNvSpPr/>
            <p:nvPr/>
          </p:nvSpPr>
          <p:spPr>
            <a:xfrm rot="463973" flipH="1" flipV="1">
              <a:off x="4735963" y="5123573"/>
              <a:ext cx="113250" cy="138421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Хмара 2"/>
          <p:cNvSpPr/>
          <p:nvPr/>
        </p:nvSpPr>
        <p:spPr>
          <a:xfrm>
            <a:off x="3914770" y="4725341"/>
            <a:ext cx="1280513" cy="1798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кутник 4"/>
          <p:cNvSpPr/>
          <p:nvPr/>
        </p:nvSpPr>
        <p:spPr>
          <a:xfrm>
            <a:off x="0" y="5408709"/>
            <a:ext cx="9144000" cy="144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1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1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60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0191 -0.390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56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6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9" grpId="0" animBg="1"/>
      <p:bldP spid="26" grpId="0" animBg="1"/>
      <p:bldP spid="26" grpId="1" animBg="1"/>
      <p:bldP spid="27" grpId="0" animBg="1"/>
      <p:bldP spid="27" grpId="1" animBg="1"/>
      <p:bldP spid="3" grpId="0" animBg="1"/>
      <p:bldP spid="3" grpId="1" animBg="1"/>
      <p:bldP spid="3" grpId="2" animBg="1"/>
      <p:bldP spid="3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увати 6"/>
          <p:cNvGrpSpPr/>
          <p:nvPr/>
        </p:nvGrpSpPr>
        <p:grpSpPr>
          <a:xfrm>
            <a:off x="1763688" y="1844824"/>
            <a:ext cx="1008112" cy="2619841"/>
            <a:chOff x="971600" y="3212976"/>
            <a:chExt cx="792088" cy="2088232"/>
          </a:xfrm>
        </p:grpSpPr>
        <p:sp>
          <p:nvSpPr>
            <p:cNvPr id="4" name="Блок-схема: магнітний диск 3"/>
            <p:cNvSpPr/>
            <p:nvPr/>
          </p:nvSpPr>
          <p:spPr>
            <a:xfrm>
              <a:off x="971600" y="3212976"/>
              <a:ext cx="792088" cy="208823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ітний диск 5"/>
            <p:cNvSpPr/>
            <p:nvPr/>
          </p:nvSpPr>
          <p:spPr>
            <a:xfrm>
              <a:off x="971600" y="4257092"/>
              <a:ext cx="792088" cy="104336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NaCl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Трапеція 7"/>
          <p:cNvSpPr/>
          <p:nvPr/>
        </p:nvSpPr>
        <p:spPr>
          <a:xfrm flipV="1">
            <a:off x="3419872" y="4437112"/>
            <a:ext cx="2304256" cy="93610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увати 9"/>
          <p:cNvGrpSpPr/>
          <p:nvPr/>
        </p:nvGrpSpPr>
        <p:grpSpPr>
          <a:xfrm>
            <a:off x="6516216" y="1844824"/>
            <a:ext cx="936104" cy="2628488"/>
            <a:chOff x="971600" y="3212976"/>
            <a:chExt cx="792088" cy="2088232"/>
          </a:xfrm>
        </p:grpSpPr>
        <p:sp>
          <p:nvSpPr>
            <p:cNvPr id="11" name="Блок-схема: магнітний диск 10"/>
            <p:cNvSpPr/>
            <p:nvPr/>
          </p:nvSpPr>
          <p:spPr>
            <a:xfrm>
              <a:off x="971600" y="3212976"/>
              <a:ext cx="792088" cy="208823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магнітний диск 11"/>
            <p:cNvSpPr/>
            <p:nvPr/>
          </p:nvSpPr>
          <p:spPr>
            <a:xfrm>
              <a:off x="971600" y="4257092"/>
              <a:ext cx="792088" cy="104336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g</a:t>
              </a:r>
              <a:r>
                <a:rPr lang="en-US" sz="1600" dirty="0" smtClean="0">
                  <a:solidFill>
                    <a:schemeClr val="tx1"/>
                  </a:solidFill>
                </a:rPr>
                <a:t>NO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кутник 13"/>
          <p:cNvSpPr/>
          <p:nvPr/>
        </p:nvSpPr>
        <p:spPr>
          <a:xfrm>
            <a:off x="395536" y="296360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 №2  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Реакція з утворенням осаду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Трапеція 18"/>
          <p:cNvSpPr/>
          <p:nvPr/>
        </p:nvSpPr>
        <p:spPr>
          <a:xfrm flipV="1">
            <a:off x="3563888" y="4957088"/>
            <a:ext cx="2016224" cy="431852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увати 24"/>
          <p:cNvGrpSpPr/>
          <p:nvPr/>
        </p:nvGrpSpPr>
        <p:grpSpPr>
          <a:xfrm>
            <a:off x="3563888" y="4988995"/>
            <a:ext cx="2016224" cy="431852"/>
            <a:chOff x="3563888" y="4988995"/>
            <a:chExt cx="2016224" cy="431852"/>
          </a:xfrm>
        </p:grpSpPr>
        <p:sp>
          <p:nvSpPr>
            <p:cNvPr id="21" name="Трапеція 20"/>
            <p:cNvSpPr/>
            <p:nvPr/>
          </p:nvSpPr>
          <p:spPr>
            <a:xfrm flipV="1">
              <a:off x="3563888" y="4988995"/>
              <a:ext cx="2016224" cy="431852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Хмара 21"/>
            <p:cNvSpPr/>
            <p:nvPr/>
          </p:nvSpPr>
          <p:spPr>
            <a:xfrm>
              <a:off x="3893401" y="5173014"/>
              <a:ext cx="648072" cy="21592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Хмара 22"/>
            <p:cNvSpPr/>
            <p:nvPr/>
          </p:nvSpPr>
          <p:spPr>
            <a:xfrm rot="463973">
              <a:off x="4790409" y="5173014"/>
              <a:ext cx="648072" cy="21592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Хмара 23"/>
            <p:cNvSpPr/>
            <p:nvPr/>
          </p:nvSpPr>
          <p:spPr>
            <a:xfrm>
              <a:off x="4313278" y="5158406"/>
              <a:ext cx="648072" cy="21592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Крапля 25"/>
          <p:cNvSpPr/>
          <p:nvPr/>
        </p:nvSpPr>
        <p:spPr>
          <a:xfrm rot="18754488">
            <a:off x="3676502" y="3814646"/>
            <a:ext cx="516871" cy="515528"/>
          </a:xfrm>
          <a:prstGeom prst="teardrop">
            <a:avLst>
              <a:gd name="adj" fmla="val 1368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апля 26"/>
          <p:cNvSpPr/>
          <p:nvPr/>
        </p:nvSpPr>
        <p:spPr>
          <a:xfrm rot="18754488">
            <a:off x="4957015" y="3850847"/>
            <a:ext cx="516871" cy="515528"/>
          </a:xfrm>
          <a:prstGeom prst="teardrop">
            <a:avLst>
              <a:gd name="adj" fmla="val 1368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кутник 27"/>
          <p:cNvSpPr/>
          <p:nvPr/>
        </p:nvSpPr>
        <p:spPr>
          <a:xfrm>
            <a:off x="0" y="5431559"/>
            <a:ext cx="9144000" cy="1426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29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54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6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9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5536" y="296360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 №3  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Реакція з утворенням </a:t>
            </a:r>
            <a:r>
              <a:rPr lang="uk-UA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малодисоційованої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речовини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1331640" y="2517273"/>
            <a:ext cx="1008112" cy="2619841"/>
            <a:chOff x="971600" y="3212976"/>
            <a:chExt cx="792088" cy="2088232"/>
          </a:xfrm>
        </p:grpSpPr>
        <p:sp>
          <p:nvSpPr>
            <p:cNvPr id="7" name="Блок-схема: магнітний диск 6"/>
            <p:cNvSpPr/>
            <p:nvPr/>
          </p:nvSpPr>
          <p:spPr>
            <a:xfrm>
              <a:off x="971600" y="3212976"/>
              <a:ext cx="792088" cy="208823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магнітний диск 7"/>
            <p:cNvSpPr/>
            <p:nvPr/>
          </p:nvSpPr>
          <p:spPr>
            <a:xfrm>
              <a:off x="971600" y="4257092"/>
              <a:ext cx="792088" cy="104336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Ba(OH)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Трапеція 8"/>
          <p:cNvSpPr/>
          <p:nvPr/>
        </p:nvSpPr>
        <p:spPr>
          <a:xfrm flipV="1">
            <a:off x="2987824" y="5109561"/>
            <a:ext cx="2304256" cy="93610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увати 9"/>
          <p:cNvGrpSpPr/>
          <p:nvPr/>
        </p:nvGrpSpPr>
        <p:grpSpPr>
          <a:xfrm>
            <a:off x="6084168" y="2517273"/>
            <a:ext cx="936104" cy="2628488"/>
            <a:chOff x="971600" y="3212976"/>
            <a:chExt cx="792088" cy="2088232"/>
          </a:xfrm>
        </p:grpSpPr>
        <p:sp>
          <p:nvSpPr>
            <p:cNvPr id="11" name="Блок-схема: магнітний диск 10"/>
            <p:cNvSpPr/>
            <p:nvPr/>
          </p:nvSpPr>
          <p:spPr>
            <a:xfrm>
              <a:off x="971600" y="3212976"/>
              <a:ext cx="792088" cy="208823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магнітний диск 11"/>
            <p:cNvSpPr/>
            <p:nvPr/>
          </p:nvSpPr>
          <p:spPr>
            <a:xfrm>
              <a:off x="971600" y="4257092"/>
              <a:ext cx="792088" cy="1043365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НС</a:t>
              </a:r>
              <a:r>
                <a:rPr lang="en-US" sz="1600" dirty="0" smtClean="0">
                  <a:solidFill>
                    <a:schemeClr val="tx1"/>
                  </a:solidFill>
                </a:rPr>
                <a:t>l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Крапля 17"/>
          <p:cNvSpPr/>
          <p:nvPr/>
        </p:nvSpPr>
        <p:spPr>
          <a:xfrm rot="18754488">
            <a:off x="3244454" y="4487095"/>
            <a:ext cx="516871" cy="515528"/>
          </a:xfrm>
          <a:prstGeom prst="teardrop">
            <a:avLst>
              <a:gd name="adj" fmla="val 1368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апля 18"/>
          <p:cNvSpPr/>
          <p:nvPr/>
        </p:nvSpPr>
        <p:spPr>
          <a:xfrm rot="18754488">
            <a:off x="4524967" y="4523296"/>
            <a:ext cx="516871" cy="515528"/>
          </a:xfrm>
          <a:prstGeom prst="teardrop">
            <a:avLst>
              <a:gd name="adj" fmla="val 1368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увати 22"/>
          <p:cNvGrpSpPr/>
          <p:nvPr/>
        </p:nvGrpSpPr>
        <p:grpSpPr>
          <a:xfrm>
            <a:off x="4010287" y="1884122"/>
            <a:ext cx="1641833" cy="1040822"/>
            <a:chOff x="3794263" y="1884122"/>
            <a:chExt cx="1641833" cy="1040822"/>
          </a:xfrm>
        </p:grpSpPr>
        <p:sp>
          <p:nvSpPr>
            <p:cNvPr id="20" name="Блок-схема: пам'ять із посл.доступом 19"/>
            <p:cNvSpPr/>
            <p:nvPr/>
          </p:nvSpPr>
          <p:spPr>
            <a:xfrm rot="10645004">
              <a:off x="3794263" y="1884122"/>
              <a:ext cx="1603631" cy="1016932"/>
            </a:xfrm>
            <a:custGeom>
              <a:avLst/>
              <a:gdLst>
                <a:gd name="connsiteX0" fmla="*/ 499007 w 998013"/>
                <a:gd name="connsiteY0" fmla="*/ 767711 h 767711"/>
                <a:gd name="connsiteX1" fmla="*/ 21402 w 998013"/>
                <a:gd name="connsiteY1" fmla="*/ 495066 h 767711"/>
                <a:gd name="connsiteX2" fmla="*/ 322252 w 998013"/>
                <a:gd name="connsiteY2" fmla="*/ 24887 h 767711"/>
                <a:gd name="connsiteX3" fmla="*/ 840598 w 998013"/>
                <a:gd name="connsiteY3" fmla="*/ 104034 h 767711"/>
                <a:gd name="connsiteX4" fmla="*/ 851858 w 998013"/>
                <a:gd name="connsiteY4" fmla="*/ 655282 h 767711"/>
                <a:gd name="connsiteX5" fmla="*/ 998013 w 998013"/>
                <a:gd name="connsiteY5" fmla="*/ 655282 h 767711"/>
                <a:gd name="connsiteX6" fmla="*/ 998013 w 998013"/>
                <a:gd name="connsiteY6" fmla="*/ 767711 h 767711"/>
                <a:gd name="connsiteX7" fmla="*/ 499007 w 998013"/>
                <a:gd name="connsiteY7" fmla="*/ 767711 h 767711"/>
                <a:gd name="connsiteX0" fmla="*/ 411646 w 979205"/>
                <a:gd name="connsiteY0" fmla="*/ 755992 h 767720"/>
                <a:gd name="connsiteX1" fmla="*/ 2593 w 979205"/>
                <a:gd name="connsiteY1" fmla="*/ 495075 h 767720"/>
                <a:gd name="connsiteX2" fmla="*/ 303443 w 979205"/>
                <a:gd name="connsiteY2" fmla="*/ 24896 h 767720"/>
                <a:gd name="connsiteX3" fmla="*/ 821789 w 979205"/>
                <a:gd name="connsiteY3" fmla="*/ 104043 h 767720"/>
                <a:gd name="connsiteX4" fmla="*/ 833049 w 979205"/>
                <a:gd name="connsiteY4" fmla="*/ 655291 h 767720"/>
                <a:gd name="connsiteX5" fmla="*/ 979204 w 979205"/>
                <a:gd name="connsiteY5" fmla="*/ 655291 h 767720"/>
                <a:gd name="connsiteX6" fmla="*/ 979204 w 979205"/>
                <a:gd name="connsiteY6" fmla="*/ 767720 h 767720"/>
                <a:gd name="connsiteX7" fmla="*/ 411646 w 979205"/>
                <a:gd name="connsiteY7" fmla="*/ 755992 h 767720"/>
                <a:gd name="connsiteX0" fmla="*/ 410191 w 977749"/>
                <a:gd name="connsiteY0" fmla="*/ 790381 h 802109"/>
                <a:gd name="connsiteX1" fmla="*/ 1138 w 977749"/>
                <a:gd name="connsiteY1" fmla="*/ 529464 h 802109"/>
                <a:gd name="connsiteX2" fmla="*/ 301988 w 977749"/>
                <a:gd name="connsiteY2" fmla="*/ 59285 h 802109"/>
                <a:gd name="connsiteX3" fmla="*/ 711027 w 977749"/>
                <a:gd name="connsiteY3" fmla="*/ 73054 h 802109"/>
                <a:gd name="connsiteX4" fmla="*/ 831594 w 977749"/>
                <a:gd name="connsiteY4" fmla="*/ 689680 h 802109"/>
                <a:gd name="connsiteX5" fmla="*/ 977749 w 977749"/>
                <a:gd name="connsiteY5" fmla="*/ 689680 h 802109"/>
                <a:gd name="connsiteX6" fmla="*/ 977749 w 977749"/>
                <a:gd name="connsiteY6" fmla="*/ 802109 h 802109"/>
                <a:gd name="connsiteX7" fmla="*/ 410191 w 977749"/>
                <a:gd name="connsiteY7" fmla="*/ 790381 h 802109"/>
                <a:gd name="connsiteX0" fmla="*/ 410191 w 977749"/>
                <a:gd name="connsiteY0" fmla="*/ 789466 h 801194"/>
                <a:gd name="connsiteX1" fmla="*/ 1138 w 977749"/>
                <a:gd name="connsiteY1" fmla="*/ 528549 h 801194"/>
                <a:gd name="connsiteX2" fmla="*/ 301988 w 977749"/>
                <a:gd name="connsiteY2" fmla="*/ 58370 h 801194"/>
                <a:gd name="connsiteX3" fmla="*/ 711027 w 977749"/>
                <a:gd name="connsiteY3" fmla="*/ 72139 h 801194"/>
                <a:gd name="connsiteX4" fmla="*/ 643560 w 977749"/>
                <a:gd name="connsiteY4" fmla="*/ 645741 h 801194"/>
                <a:gd name="connsiteX5" fmla="*/ 977749 w 977749"/>
                <a:gd name="connsiteY5" fmla="*/ 688765 h 801194"/>
                <a:gd name="connsiteX6" fmla="*/ 977749 w 977749"/>
                <a:gd name="connsiteY6" fmla="*/ 801194 h 801194"/>
                <a:gd name="connsiteX7" fmla="*/ 410191 w 977749"/>
                <a:gd name="connsiteY7" fmla="*/ 789466 h 801194"/>
                <a:gd name="connsiteX0" fmla="*/ 410142 w 977700"/>
                <a:gd name="connsiteY0" fmla="*/ 741083 h 752811"/>
                <a:gd name="connsiteX1" fmla="*/ 1089 w 977700"/>
                <a:gd name="connsiteY1" fmla="*/ 480166 h 752811"/>
                <a:gd name="connsiteX2" fmla="*/ 301939 w 977700"/>
                <a:gd name="connsiteY2" fmla="*/ 9987 h 752811"/>
                <a:gd name="connsiteX3" fmla="*/ 651497 w 977700"/>
                <a:gd name="connsiteY3" fmla="*/ 193776 h 752811"/>
                <a:gd name="connsiteX4" fmla="*/ 643511 w 977700"/>
                <a:gd name="connsiteY4" fmla="*/ 597358 h 752811"/>
                <a:gd name="connsiteX5" fmla="*/ 977700 w 977700"/>
                <a:gd name="connsiteY5" fmla="*/ 640382 h 752811"/>
                <a:gd name="connsiteX6" fmla="*/ 977700 w 977700"/>
                <a:gd name="connsiteY6" fmla="*/ 752811 h 752811"/>
                <a:gd name="connsiteX7" fmla="*/ 410142 w 977700"/>
                <a:gd name="connsiteY7" fmla="*/ 741083 h 752811"/>
                <a:gd name="connsiteX0" fmla="*/ 410804 w 978362"/>
                <a:gd name="connsiteY0" fmla="*/ 613797 h 625525"/>
                <a:gd name="connsiteX1" fmla="*/ 1751 w 978362"/>
                <a:gd name="connsiteY1" fmla="*/ 352880 h 625525"/>
                <a:gd name="connsiteX2" fmla="*/ 278756 w 978362"/>
                <a:gd name="connsiteY2" fmla="*/ 28423 h 625525"/>
                <a:gd name="connsiteX3" fmla="*/ 652159 w 978362"/>
                <a:gd name="connsiteY3" fmla="*/ 66490 h 625525"/>
                <a:gd name="connsiteX4" fmla="*/ 644173 w 978362"/>
                <a:gd name="connsiteY4" fmla="*/ 470072 h 625525"/>
                <a:gd name="connsiteX5" fmla="*/ 978362 w 978362"/>
                <a:gd name="connsiteY5" fmla="*/ 513096 h 625525"/>
                <a:gd name="connsiteX6" fmla="*/ 978362 w 978362"/>
                <a:gd name="connsiteY6" fmla="*/ 625525 h 625525"/>
                <a:gd name="connsiteX7" fmla="*/ 410804 w 978362"/>
                <a:gd name="connsiteY7" fmla="*/ 613797 h 625525"/>
                <a:gd name="connsiteX0" fmla="*/ 411501 w 979059"/>
                <a:gd name="connsiteY0" fmla="*/ 612872 h 624600"/>
                <a:gd name="connsiteX1" fmla="*/ 2448 w 979059"/>
                <a:gd name="connsiteY1" fmla="*/ 351955 h 624600"/>
                <a:gd name="connsiteX2" fmla="*/ 279453 w 979059"/>
                <a:gd name="connsiteY2" fmla="*/ 27498 h 624600"/>
                <a:gd name="connsiteX3" fmla="*/ 652856 w 979059"/>
                <a:gd name="connsiteY3" fmla="*/ 65565 h 624600"/>
                <a:gd name="connsiteX4" fmla="*/ 644870 w 979059"/>
                <a:gd name="connsiteY4" fmla="*/ 469147 h 624600"/>
                <a:gd name="connsiteX5" fmla="*/ 979059 w 979059"/>
                <a:gd name="connsiteY5" fmla="*/ 512171 h 624600"/>
                <a:gd name="connsiteX6" fmla="*/ 979059 w 979059"/>
                <a:gd name="connsiteY6" fmla="*/ 624600 h 624600"/>
                <a:gd name="connsiteX7" fmla="*/ 411501 w 979059"/>
                <a:gd name="connsiteY7" fmla="*/ 612872 h 624600"/>
                <a:gd name="connsiteX0" fmla="*/ 414969 w 982527"/>
                <a:gd name="connsiteY0" fmla="*/ 648467 h 660195"/>
                <a:gd name="connsiteX1" fmla="*/ 5916 w 982527"/>
                <a:gd name="connsiteY1" fmla="*/ 387550 h 660195"/>
                <a:gd name="connsiteX2" fmla="*/ 233156 w 982527"/>
                <a:gd name="connsiteY2" fmla="*/ 17672 h 660195"/>
                <a:gd name="connsiteX3" fmla="*/ 656324 w 982527"/>
                <a:gd name="connsiteY3" fmla="*/ 101160 h 660195"/>
                <a:gd name="connsiteX4" fmla="*/ 648338 w 982527"/>
                <a:gd name="connsiteY4" fmla="*/ 504742 h 660195"/>
                <a:gd name="connsiteX5" fmla="*/ 982527 w 982527"/>
                <a:gd name="connsiteY5" fmla="*/ 547766 h 660195"/>
                <a:gd name="connsiteX6" fmla="*/ 982527 w 982527"/>
                <a:gd name="connsiteY6" fmla="*/ 660195 h 660195"/>
                <a:gd name="connsiteX7" fmla="*/ 414969 w 982527"/>
                <a:gd name="connsiteY7" fmla="*/ 648467 h 66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527" h="660195">
                  <a:moveTo>
                    <a:pt x="414969" y="648467"/>
                  </a:moveTo>
                  <a:cubicBezTo>
                    <a:pt x="195060" y="648467"/>
                    <a:pt x="36218" y="492683"/>
                    <a:pt x="5916" y="387550"/>
                  </a:cubicBezTo>
                  <a:cubicBezTo>
                    <a:pt x="-24386" y="282418"/>
                    <a:pt x="63265" y="88535"/>
                    <a:pt x="233156" y="17672"/>
                  </a:cubicBezTo>
                  <a:cubicBezTo>
                    <a:pt x="342472" y="-27925"/>
                    <a:pt x="587127" y="19982"/>
                    <a:pt x="656324" y="101160"/>
                  </a:cubicBezTo>
                  <a:cubicBezTo>
                    <a:pt x="725521" y="182338"/>
                    <a:pt x="847557" y="351495"/>
                    <a:pt x="648338" y="504742"/>
                  </a:cubicBezTo>
                  <a:lnTo>
                    <a:pt x="982527" y="547766"/>
                  </a:lnTo>
                  <a:lnTo>
                    <a:pt x="982527" y="660195"/>
                  </a:lnTo>
                  <a:cubicBezTo>
                    <a:pt x="816192" y="660195"/>
                    <a:pt x="581304" y="648467"/>
                    <a:pt x="414969" y="648467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екторна 20"/>
            <p:cNvSpPr/>
            <p:nvPr/>
          </p:nvSpPr>
          <p:spPr>
            <a:xfrm>
              <a:off x="4142350" y="1977108"/>
              <a:ext cx="1293746" cy="947836"/>
            </a:xfrm>
            <a:prstGeom prst="pie">
              <a:avLst>
                <a:gd name="adj1" fmla="val 21421375"/>
                <a:gd name="adj2" fmla="val 108373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4377090" y="2399457"/>
              <a:ext cx="82426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400" b="1" cap="none" spc="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Ф-ф</a:t>
              </a:r>
              <a:endParaRPr lang="uk-UA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Крапля 23"/>
          <p:cNvSpPr/>
          <p:nvPr/>
        </p:nvSpPr>
        <p:spPr>
          <a:xfrm rot="18908347">
            <a:off x="4194422" y="3831254"/>
            <a:ext cx="448637" cy="457242"/>
          </a:xfrm>
          <a:prstGeom prst="teardrop">
            <a:avLst>
              <a:gd name="adj" fmla="val 1469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ія 24"/>
          <p:cNvSpPr/>
          <p:nvPr/>
        </p:nvSpPr>
        <p:spPr>
          <a:xfrm flipV="1">
            <a:off x="3138228" y="5647302"/>
            <a:ext cx="2016224" cy="431852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ія 13"/>
          <p:cNvSpPr/>
          <p:nvPr/>
        </p:nvSpPr>
        <p:spPr>
          <a:xfrm flipV="1">
            <a:off x="3131840" y="5661444"/>
            <a:ext cx="2016224" cy="431852"/>
          </a:xfrm>
          <a:prstGeom prst="trapezoid">
            <a:avLst/>
          </a:prstGeom>
          <a:solidFill>
            <a:srgbClr val="F02C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ія 25"/>
          <p:cNvSpPr/>
          <p:nvPr/>
        </p:nvSpPr>
        <p:spPr>
          <a:xfrm flipV="1">
            <a:off x="3154798" y="5657942"/>
            <a:ext cx="2016224" cy="431852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0105 0.14421 " pathEditMode="relative" rAng="0" ptsTypes="AA">
                                      <p:cBhvr>
                                        <p:cTn id="30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3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3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8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8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8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0052 0.139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4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5400000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2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5" grpId="0" animBg="1"/>
      <p:bldP spid="1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Відео-уроки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15" descr="J0189236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168352" cy="2263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21075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9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C000"/>
                </a:solidFill>
              </a:rPr>
              <a:t>Комп</a:t>
            </a:r>
            <a:r>
              <a:rPr lang="en-US" dirty="0" smtClean="0">
                <a:solidFill>
                  <a:srgbClr val="FFC000"/>
                </a:solidFill>
              </a:rPr>
              <a:t>’</a:t>
            </a:r>
            <a:r>
              <a:rPr lang="uk-UA" dirty="0" err="1" smtClean="0">
                <a:solidFill>
                  <a:srgbClr val="FFC000"/>
                </a:solidFill>
              </a:rPr>
              <a:t>ютерне</a:t>
            </a:r>
            <a:r>
              <a:rPr lang="uk-UA" dirty="0" smtClean="0">
                <a:solidFill>
                  <a:srgbClr val="FFC000"/>
                </a:solidFill>
              </a:rPr>
              <a:t> тестування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460972" cy="33457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33148"/>
            <a:ext cx="4290802" cy="3218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9552" y="170080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Актуальне на будь-якому етапі уроку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14589" y="4872963"/>
            <a:ext cx="412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Різні типи тестового контролю – сприяють досягненню мети уроку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rot="19421292">
            <a:off x="1606199" y="3058064"/>
            <a:ext cx="6816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C000"/>
                </a:solidFill>
              </a:rPr>
              <a:t>100% об</a:t>
            </a:r>
            <a:r>
              <a:rPr lang="en-US" sz="4400" b="1" dirty="0" smtClean="0">
                <a:solidFill>
                  <a:srgbClr val="FFC000"/>
                </a:solidFill>
              </a:rPr>
              <a:t>’</a:t>
            </a:r>
            <a:r>
              <a:rPr lang="uk-UA" sz="4400" b="1" dirty="0" err="1" smtClean="0">
                <a:solidFill>
                  <a:srgbClr val="FFC000"/>
                </a:solidFill>
              </a:rPr>
              <a:t>єктивне</a:t>
            </a:r>
            <a:r>
              <a:rPr lang="uk-UA" sz="4400" b="1" dirty="0" smtClean="0">
                <a:solidFill>
                  <a:srgbClr val="FFC000"/>
                </a:solidFill>
              </a:rPr>
              <a:t> оцінювання учнів 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Католаг</a:t>
            </a:r>
            <a:r>
              <a:rPr lang="uk-UA" dirty="0" smtClean="0"/>
              <a:t> розроблених тестів з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хімії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552727" cy="22288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496944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84890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MyTest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062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</a:rPr>
              <a:t>Інтернет – середовище </a:t>
            </a:r>
            <a:br>
              <a:rPr lang="uk-UA" sz="2800" dirty="0" smtClean="0">
                <a:solidFill>
                  <a:srgbClr val="FFC000"/>
                </a:solidFill>
              </a:rPr>
            </a:br>
            <a:r>
              <a:rPr lang="uk-UA" sz="2800" dirty="0">
                <a:solidFill>
                  <a:srgbClr val="FFC000"/>
                </a:solidFill>
              </a:rPr>
              <a:t> </a:t>
            </a:r>
            <a:r>
              <a:rPr lang="uk-UA" sz="2800" dirty="0" smtClean="0">
                <a:solidFill>
                  <a:srgbClr val="FFC000"/>
                </a:solidFill>
              </a:rPr>
              <a:t>                               для навчання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3"/>
            <a:ext cx="2567528" cy="1923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41209"/>
            <a:ext cx="5172536" cy="4305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981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" y="3159559"/>
            <a:ext cx="5009575" cy="3005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ьна виноска 5"/>
          <p:cNvSpPr/>
          <p:nvPr/>
        </p:nvSpPr>
        <p:spPr>
          <a:xfrm>
            <a:off x="4283968" y="4941168"/>
            <a:ext cx="4320480" cy="1512168"/>
          </a:xfrm>
          <a:prstGeom prst="wedgeEllipseCallout">
            <a:avLst>
              <a:gd name="adj1" fmla="val -93468"/>
              <a:gd name="adj2" fmla="val -51141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«Мене зацікавила …»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ьна виноска 6"/>
          <p:cNvSpPr/>
          <p:nvPr/>
        </p:nvSpPr>
        <p:spPr>
          <a:xfrm>
            <a:off x="34934" y="1647391"/>
            <a:ext cx="3950311" cy="1512168"/>
          </a:xfrm>
          <a:prstGeom prst="wedgeEllipseCallout">
            <a:avLst>
              <a:gd name="adj1" fmla="val -21232"/>
              <a:gd name="adj2" fmla="val 7813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«Мої очікування…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ьна виноска 7"/>
          <p:cNvSpPr/>
          <p:nvPr/>
        </p:nvSpPr>
        <p:spPr>
          <a:xfrm>
            <a:off x="4697184" y="3174261"/>
            <a:ext cx="4446816" cy="1368152"/>
          </a:xfrm>
          <a:prstGeom prst="wedgeEllipseCallout">
            <a:avLst>
              <a:gd name="adj1" fmla="val -55342"/>
              <a:gd name="adj2" fmla="val 4998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«Я отримала…»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87624" y="209550"/>
            <a:ext cx="7689676" cy="563563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Чи здійснилися наші 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 smtClean="0">
                <a:solidFill>
                  <a:srgbClr val="FFC000"/>
                </a:solidFill>
              </a:rPr>
              <a:t>                                 очікування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Овальна виноска 10"/>
          <p:cNvSpPr/>
          <p:nvPr/>
        </p:nvSpPr>
        <p:spPr>
          <a:xfrm>
            <a:off x="3985245" y="1340768"/>
            <a:ext cx="3950311" cy="1512168"/>
          </a:xfrm>
          <a:prstGeom prst="wedgeEllipseCallout">
            <a:avLst>
              <a:gd name="adj1" fmla="val -45976"/>
              <a:gd name="adj2" fmla="val 9273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«Мені було …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1"/>
            <a:ext cx="9144000" cy="6858000"/>
          </a:xfrm>
          <a:prstGeom prst="rect">
            <a:avLst/>
          </a:prstGeom>
        </p:spPr>
      </p:pic>
      <p:grpSp>
        <p:nvGrpSpPr>
          <p:cNvPr id="10" name="Групувати 9"/>
          <p:cNvGrpSpPr/>
          <p:nvPr/>
        </p:nvGrpSpPr>
        <p:grpSpPr>
          <a:xfrm>
            <a:off x="0" y="0"/>
            <a:ext cx="9144000" cy="6882796"/>
            <a:chOff x="0" y="0"/>
            <a:chExt cx="9144000" cy="688279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82796"/>
            </a:xfrm>
            <a:prstGeom prst="rect">
              <a:avLst/>
            </a:prstGeom>
          </p:spPr>
        </p:pic>
        <p:sp>
          <p:nvSpPr>
            <p:cNvPr id="6" name="Прямокутник 5"/>
            <p:cNvSpPr/>
            <p:nvPr/>
          </p:nvSpPr>
          <p:spPr>
            <a:xfrm>
              <a:off x="1259633" y="188640"/>
              <a:ext cx="727280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4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Що ж тривожить</a:t>
              </a:r>
              <a:endPara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3347864" y="5727864"/>
              <a:ext cx="2448272" cy="76944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4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Вас?</a:t>
              </a:r>
              <a:endParaRPr lang="uk-UA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9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иноска-хмарка 9"/>
          <p:cNvSpPr/>
          <p:nvPr/>
        </p:nvSpPr>
        <p:spPr>
          <a:xfrm>
            <a:off x="439196" y="1498815"/>
            <a:ext cx="5059234" cy="1039376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</a:rPr>
              <a:t>Страх </a:t>
            </a:r>
          </a:p>
          <a:p>
            <a:pPr algn="ctr"/>
            <a:r>
              <a:rPr lang="uk-UA" sz="2400" dirty="0" smtClean="0">
                <a:solidFill>
                  <a:srgbClr val="0000FF"/>
                </a:solidFill>
              </a:rPr>
              <a:t>дати неправильну відповідь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2" name="Виноска-хмарка 11"/>
          <p:cNvSpPr/>
          <p:nvPr/>
        </p:nvSpPr>
        <p:spPr>
          <a:xfrm>
            <a:off x="627744" y="3112146"/>
            <a:ext cx="4459932" cy="1039376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</a:rPr>
              <a:t>Насмішка з боку однокласників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3" name="Виноска-хмарка 12"/>
          <p:cNvSpPr/>
          <p:nvPr/>
        </p:nvSpPr>
        <p:spPr>
          <a:xfrm>
            <a:off x="4585184" y="4133448"/>
            <a:ext cx="4113584" cy="1039376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</a:rPr>
              <a:t>Страх отримати погану оцінку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4" name="Виноска-хмарка 13"/>
          <p:cNvSpPr/>
          <p:nvPr/>
        </p:nvSpPr>
        <p:spPr>
          <a:xfrm>
            <a:off x="5724128" y="1988840"/>
            <a:ext cx="3159224" cy="1039376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</a:rPr>
              <a:t>Строгість вчителя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16632"/>
            <a:ext cx="7308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solidFill>
                  <a:srgbClr val="FFC000"/>
                </a:solidFill>
              </a:rPr>
              <a:t>Причини тривожності учнів</a:t>
            </a:r>
            <a:endParaRPr lang="ru-RU" sz="34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3109528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із двома округленими сусідніми кутами 7"/>
          <p:cNvSpPr/>
          <p:nvPr/>
        </p:nvSpPr>
        <p:spPr>
          <a:xfrm>
            <a:off x="3252027" y="1194884"/>
            <a:ext cx="5616624" cy="1008112"/>
          </a:xfrm>
          <a:prstGeom prst="round2Same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Позитивна мотивація – запорука успіху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38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4" y="2996952"/>
            <a:ext cx="42379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2157125" cy="129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" y="3159559"/>
            <a:ext cx="5009575" cy="3005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ьна виноска 5"/>
          <p:cNvSpPr/>
          <p:nvPr/>
        </p:nvSpPr>
        <p:spPr>
          <a:xfrm>
            <a:off x="4283968" y="4941168"/>
            <a:ext cx="3950311" cy="1512168"/>
          </a:xfrm>
          <a:prstGeom prst="wedgeEllipseCallout">
            <a:avLst>
              <a:gd name="adj1" fmla="val -93468"/>
              <a:gd name="adj2" fmla="val -51141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«Від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майстер-класу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я очікую…»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ьна виноска 6"/>
          <p:cNvSpPr/>
          <p:nvPr/>
        </p:nvSpPr>
        <p:spPr>
          <a:xfrm>
            <a:off x="776568" y="1647391"/>
            <a:ext cx="3950311" cy="1512168"/>
          </a:xfrm>
          <a:prstGeom prst="wedgeEllipseCallout">
            <a:avLst>
              <a:gd name="adj1" fmla="val -19237"/>
              <a:gd name="adj2" fmla="val 6771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«Від себе я очікую 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ьна виноска 7"/>
          <p:cNvSpPr/>
          <p:nvPr/>
        </p:nvSpPr>
        <p:spPr>
          <a:xfrm>
            <a:off x="4726879" y="2490185"/>
            <a:ext cx="3507400" cy="1368152"/>
          </a:xfrm>
          <a:prstGeom prst="wedgeEllipseCallout">
            <a:avLst>
              <a:gd name="adj1" fmla="val -49669"/>
              <a:gd name="adj2" fmla="val 6842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«Від колег я очікую…»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679" y="22320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Наші очікування 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413375"/>
            <a:ext cx="10668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17" y="2587619"/>
            <a:ext cx="1511451" cy="96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23" y="4441055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6" y="3429000"/>
            <a:ext cx="1714707" cy="1037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2264"/>
            <a:ext cx="1512168" cy="10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Сполучна лінія уступом 3"/>
          <p:cNvCxnSpPr/>
          <p:nvPr/>
        </p:nvCxnSpPr>
        <p:spPr>
          <a:xfrm rot="5400000" flipH="1" flipV="1">
            <a:off x="1496988" y="4890492"/>
            <a:ext cx="2088232" cy="1613520"/>
          </a:xfrm>
          <a:prstGeom prst="bentConnector3">
            <a:avLst/>
          </a:prstGeom>
          <a:ln w="508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получна лінія уступом 5"/>
          <p:cNvCxnSpPr/>
          <p:nvPr/>
        </p:nvCxnSpPr>
        <p:spPr>
          <a:xfrm flipV="1">
            <a:off x="3419418" y="3604987"/>
            <a:ext cx="2376718" cy="1019807"/>
          </a:xfrm>
          <a:prstGeom prst="bentConnector3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получна лінія уступом 10"/>
          <p:cNvCxnSpPr/>
          <p:nvPr/>
        </p:nvCxnSpPr>
        <p:spPr>
          <a:xfrm flipV="1">
            <a:off x="5796136" y="2596875"/>
            <a:ext cx="1296144" cy="1008112"/>
          </a:xfrm>
          <a:prstGeom prst="bentConnector3">
            <a:avLst>
              <a:gd name="adj1" fmla="val 6212"/>
            </a:avLst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9394"/>
            <a:ext cx="2794514" cy="25566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60397" y="4488262"/>
            <a:ext cx="256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Поділюсь досвідом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1444" y="3604987"/>
            <a:ext cx="30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Відповім на ваші запитання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0659" y="2587619"/>
            <a:ext cx="369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Допоможу отримати практичні навички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0016" y="57823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Мої  очікування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7543" y="1292264"/>
            <a:ext cx="4379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Разом отримаємо позитивний результат  </a:t>
            </a:r>
          </a:p>
        </p:txBody>
      </p:sp>
    </p:spTree>
    <p:extLst>
      <p:ext uri="{BB962C8B-B14F-4D97-AF65-F5344CB8AC3E}">
        <p14:creationId xmlns:p14="http://schemas.microsoft.com/office/powerpoint/2010/main" val="42746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18615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Головне запитання вчителя…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663921" cy="418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FFC000"/>
                </a:solidFill>
              </a:rPr>
              <a:t>Інформаційно-комунікаційні технології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384376" cy="20195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4680"/>
            <a:ext cx="5605301" cy="2744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024336" cy="2041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03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RPNT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1">
  <a:themeElements>
    <a:clrScheme name="01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cdb2004108l</Template>
  <TotalTime>1075</TotalTime>
  <Words>347</Words>
  <Application>Microsoft Office PowerPoint</Application>
  <PresentationFormat>Екран (4:3)</PresentationFormat>
  <Paragraphs>93</Paragraphs>
  <Slides>29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PWRPNT11</vt:lpstr>
      <vt:lpstr>011</vt:lpstr>
      <vt:lpstr>1_colormaster</vt:lpstr>
      <vt:lpstr>sample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Інформаційно-комунікаційні технології </vt:lpstr>
      <vt:lpstr>Презентація PowerPoint</vt:lpstr>
      <vt:lpstr>Актуальність майстер-класу</vt:lpstr>
      <vt:lpstr>Переваги ІКТ на уроках хімії </vt:lpstr>
      <vt:lpstr>Переваги ІКТ на уроках хімії </vt:lpstr>
      <vt:lpstr>Презентація PowerPoint</vt:lpstr>
      <vt:lpstr>Мультимедійні презентації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Відео-уроки</vt:lpstr>
      <vt:lpstr>Комп’ютерне тестування</vt:lpstr>
      <vt:lpstr>Католаг розроблених тестів з                                           хімії</vt:lpstr>
      <vt:lpstr>Інтернет – середовище                                  для навчання</vt:lpstr>
      <vt:lpstr>Чи здійснилися наші                                    очікування</vt:lpstr>
      <vt:lpstr>Презентація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134</cp:revision>
  <dcterms:created xsi:type="dcterms:W3CDTF">2011-12-25T14:47:51Z</dcterms:created>
  <dcterms:modified xsi:type="dcterms:W3CDTF">2014-12-25T06:55:35Z</dcterms:modified>
</cp:coreProperties>
</file>